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6" r:id="rId1"/>
  </p:sldMasterIdLst>
  <p:notesMasterIdLst>
    <p:notesMasterId r:id="rId8"/>
  </p:notesMasterIdLst>
  <p:handoutMasterIdLst>
    <p:handoutMasterId r:id="rId9"/>
  </p:handoutMasterIdLst>
  <p:sldIdLst>
    <p:sldId id="256" r:id="rId2"/>
    <p:sldId id="260" r:id="rId3"/>
    <p:sldId id="258" r:id="rId4"/>
    <p:sldId id="259" r:id="rId5"/>
    <p:sldId id="257" r:id="rId6"/>
    <p:sldId id="261" r:id="rId7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  <p:ext uri="{2D200454-40CA-4A62-9FC3-DE9A4176ACB9}">
      <p15:notes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A6CE39"/>
    <a:srgbClr val="5DA9D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4593" autoAdjust="0"/>
    <p:restoredTop sz="86421" autoAdjust="0"/>
  </p:normalViewPr>
  <p:slideViewPr>
    <p:cSldViewPr snapToGrid="0">
      <p:cViewPr varScale="1">
        <p:scale>
          <a:sx n="100" d="100"/>
          <a:sy n="100" d="100"/>
        </p:scale>
        <p:origin x="216" y="96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3" d="2"/>
        <a:sy n="3" d="2"/>
      </p:scale>
      <p:origin x="0" y="0"/>
    </p:cViewPr>
  </p:notesTextViewPr>
  <p:notesViewPr>
    <p:cSldViewPr snapToGrid="0">
      <p:cViewPr varScale="1">
        <p:scale>
          <a:sx n="88" d="100"/>
          <a:sy n="88" d="100"/>
        </p:scale>
        <p:origin x="2964" y="108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ED9A2101-06F9-476E-A91B-AEDD4B962746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518AC71-2F8F-426E-9194-CD003F069B9D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659170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6CA9C55-D845-48A4-9817-F79F71CA8AF2}" type="datetimeFigureOut">
              <a:rPr lang="en-ZA" smtClean="0"/>
              <a:t>2016/09/16</a:t>
            </a:fld>
            <a:endParaRPr lang="en-ZA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ZA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78A0BB7-5720-4614-903E-2A611CDF7B09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5266145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1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79361634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78A0BB7-5720-4614-903E-2A611CDF7B09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08083421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0" y="761999"/>
            <a:ext cx="9141619" cy="5334001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8" name="Rectangle 7"/>
          <p:cNvSpPr/>
          <p:nvPr/>
        </p:nvSpPr>
        <p:spPr>
          <a:xfrm>
            <a:off x="9270263" y="761999"/>
            <a:ext cx="2925318" cy="5334001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069848" y="1298448"/>
            <a:ext cx="7315200" cy="3255264"/>
          </a:xfrm>
        </p:spPr>
        <p:txBody>
          <a:bodyPr anchor="b">
            <a:normAutofit/>
          </a:bodyPr>
          <a:lstStyle>
            <a:lvl1pPr algn="l">
              <a:defRPr sz="5400" spc="-100" baseline="0">
                <a:solidFill>
                  <a:srgbClr val="FFFFFF"/>
                </a:solidFill>
                <a:latin typeface="Eurostile LT Std Ext Two" panose="020B0607020202060204" pitchFamily="34" charset="0"/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00015" y="4670246"/>
            <a:ext cx="7315200" cy="914400"/>
          </a:xfrm>
        </p:spPr>
        <p:txBody>
          <a:bodyPr anchor="t">
            <a:normAutofit/>
          </a:bodyPr>
          <a:lstStyle>
            <a:lvl1pPr marL="0" indent="0" algn="l">
              <a:buNone/>
              <a:defRPr sz="2200" cap="none" spc="0" baseline="0">
                <a:solidFill>
                  <a:schemeClr val="accent1">
                    <a:lumMod val="20000"/>
                    <a:lumOff val="80000"/>
                  </a:schemeClr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399598" y="6420816"/>
            <a:ext cx="670476" cy="236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7647266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266835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381000" y="990600"/>
            <a:ext cx="2819400" cy="49530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867912" y="868680"/>
            <a:ext cx="7315200" cy="5120640"/>
          </a:xfrm>
        </p:spPr>
        <p:txBody>
          <a:bodyPr vert="eaVert" anchor="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94108403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400298010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867912" y="1298448"/>
            <a:ext cx="7315200" cy="3255264"/>
          </a:xfrm>
        </p:spPr>
        <p:txBody>
          <a:bodyPr anchor="b">
            <a:normAutofit/>
          </a:bodyPr>
          <a:lstStyle>
            <a:lvl1pPr>
              <a:defRPr sz="5900" b="0" spc="-10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86200" y="4672584"/>
            <a:ext cx="7315200" cy="914400"/>
          </a:xfrm>
        </p:spPr>
        <p:txBody>
          <a:bodyPr anchor="t">
            <a:normAutofit/>
          </a:bodyPr>
          <a:lstStyle>
            <a:lvl1pPr marL="0" indent="0">
              <a:buNone/>
              <a:defRPr sz="2200" cap="none" spc="0" baseline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29622627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867912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818120" y="868680"/>
            <a:ext cx="347472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58088097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7912" y="1023586"/>
            <a:ext cx="3474720" cy="807720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867912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818463" y="1023586"/>
            <a:ext cx="3474720" cy="813171"/>
          </a:xfrm>
        </p:spPr>
        <p:txBody>
          <a:bodyPr anchor="b">
            <a:normAutofit/>
          </a:bodyPr>
          <a:lstStyle>
            <a:lvl1pPr marL="0" indent="0">
              <a:spcBef>
                <a:spcPts val="0"/>
              </a:spcBef>
              <a:buNone/>
              <a:defRPr sz="20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818463" y="1930936"/>
            <a:ext cx="3474720" cy="402336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1858964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25692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1879748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67912" y="868680"/>
            <a:ext cx="7315200" cy="5120640"/>
          </a:xfrm>
        </p:spPr>
        <p:txBody>
          <a:bodyPr/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4176"/>
            <a:ext cx="2834640" cy="2321990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57578158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6032" y="1143000"/>
            <a:ext cx="2834640" cy="2377440"/>
          </a:xfrm>
        </p:spPr>
        <p:txBody>
          <a:bodyPr anchor="b">
            <a:normAutofit/>
          </a:bodyPr>
          <a:lstStyle>
            <a:lvl1pPr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570644" y="767419"/>
            <a:ext cx="8115230" cy="5330952"/>
          </a:xfrm>
          <a:solidFill>
            <a:schemeClr val="bg1">
              <a:lumMod val="75000"/>
            </a:schemeClr>
          </a:solidFill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6032" y="3493008"/>
            <a:ext cx="2834640" cy="2322576"/>
          </a:xfrm>
        </p:spPr>
        <p:txBody>
          <a:bodyPr anchor="t">
            <a:normAutofit/>
          </a:bodyPr>
          <a:lstStyle>
            <a:lvl1pPr marL="0" indent="0">
              <a:lnSpc>
                <a:spcPct val="100000"/>
              </a:lnSpc>
              <a:buNone/>
              <a:defRPr sz="1400">
                <a:solidFill>
                  <a:srgbClr val="FFFFFF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3499101" y="6356350"/>
            <a:ext cx="5911517" cy="365125"/>
          </a:xfrm>
        </p:spPr>
        <p:txBody>
          <a:bodyPr/>
          <a:lstStyle/>
          <a:p>
            <a:endParaRPr lang="en-ZA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9930395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" y="758952"/>
            <a:ext cx="3443590" cy="5330952"/>
          </a:xfrm>
          <a:prstGeom prst="rect">
            <a:avLst/>
          </a:prstGeom>
          <a:solidFill>
            <a:srgbClr val="5DA9DD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2919" y="1123837"/>
            <a:ext cx="2947482" cy="460118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8" name="Rectangle 37"/>
          <p:cNvSpPr/>
          <p:nvPr/>
        </p:nvSpPr>
        <p:spPr>
          <a:xfrm>
            <a:off x="11815864" y="758952"/>
            <a:ext cx="384048" cy="5330952"/>
          </a:xfrm>
          <a:prstGeom prst="rect">
            <a:avLst/>
          </a:prstGeom>
          <a:solidFill>
            <a:srgbClr val="C8C8C8">
              <a:alpha val="49804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69268" y="864108"/>
            <a:ext cx="7315200" cy="512064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262465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r>
              <a:rPr lang="en-US" smtClean="0"/>
              <a:t>2016/08/15</a:t>
            </a:r>
            <a:endParaRPr lang="en-ZA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869268" y="6356350"/>
            <a:ext cx="59115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1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endParaRPr lang="en-ZA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634135" y="6356350"/>
            <a:ext cx="153092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="1">
                <a:solidFill>
                  <a:schemeClr val="accent1"/>
                </a:solidFill>
              </a:defRPr>
            </a:lvl1pPr>
          </a:lstStyle>
          <a:p>
            <a:fld id="{C3816C73-210A-41C5-B827-B7540F9CA7FC}" type="slidenum">
              <a:rPr lang="en-ZA" smtClean="0"/>
              <a:t>‹#›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33650252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7" r:id="rId1"/>
    <p:sldLayoutId id="2147483728" r:id="rId2"/>
    <p:sldLayoutId id="2147483729" r:id="rId3"/>
    <p:sldLayoutId id="2147483730" r:id="rId4"/>
    <p:sldLayoutId id="2147483731" r:id="rId5"/>
    <p:sldLayoutId id="2147483732" r:id="rId6"/>
    <p:sldLayoutId id="2147483733" r:id="rId7"/>
    <p:sldLayoutId id="2147483734" r:id="rId8"/>
    <p:sldLayoutId id="2147483735" r:id="rId9"/>
    <p:sldLayoutId id="2147483736" r:id="rId10"/>
    <p:sldLayoutId id="2147483737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kern="1200" spc="-60" baseline="0">
          <a:solidFill>
            <a:srgbClr val="FFFFFF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lnSpc>
          <a:spcPct val="90000"/>
        </a:lnSpc>
        <a:spcBef>
          <a:spcPts val="1200"/>
        </a:spcBef>
        <a:buClr>
          <a:schemeClr val="accent1"/>
        </a:buClr>
        <a:buFont typeface="Wingdings 2" pitchFamily="18" charset="2"/>
        <a:buChar char="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11430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6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6002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2057400" indent="-18288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250"/>
        </a:spcBef>
        <a:spcAft>
          <a:spcPts val="250"/>
        </a:spcAft>
        <a:buClr>
          <a:schemeClr val="accent1"/>
        </a:buClr>
        <a:buFont typeface="Wingdings 2" pitchFamily="18" charset="2"/>
        <a:buChar char=""/>
        <a:defRPr sz="1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ZA" dirty="0" smtClean="0"/>
              <a:t>South African Identity Federation</a:t>
            </a:r>
            <a:endParaRPr lang="en-ZA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ZA" dirty="0" smtClean="0"/>
              <a:t>SLARG ‘16 report</a:t>
            </a:r>
            <a:endParaRPr lang="en-ZA" dirty="0"/>
          </a:p>
        </p:txBody>
      </p: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2016/08/15</a:t>
            </a:r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26987701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Governance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400" dirty="0" smtClean="0"/>
              <a:t>TENET is now the juristic body of record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Eight funding institutions</a:t>
            </a:r>
            <a:br>
              <a:rPr lang="en-ZA" sz="2400" dirty="0" smtClean="0"/>
            </a:br>
            <a:r>
              <a:rPr lang="en-ZA" sz="1600" dirty="0" smtClean="0"/>
              <a:t>(NWU, RU, SU, UCT, UJ, UKZN, UP, UWC)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Members vs Participants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Steering committee to be reconstituted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Will eventually have a body similar to (</a:t>
            </a:r>
            <a:r>
              <a:rPr lang="en-ZA" sz="2400" smtClean="0"/>
              <a:t>but separate from) </a:t>
            </a:r>
            <a:r>
              <a:rPr lang="en-ZA" sz="2400" dirty="0" smtClean="0"/>
              <a:t>SLARG where </a:t>
            </a:r>
            <a:r>
              <a:rPr lang="en-ZA" sz="2400" b="1" dirty="0" smtClean="0"/>
              <a:t>all</a:t>
            </a:r>
            <a:r>
              <a:rPr lang="en-ZA" sz="2400" dirty="0" smtClean="0"/>
              <a:t> participants can provide input</a:t>
            </a:r>
            <a:endParaRPr lang="en-ZA" sz="2400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2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3968389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Technology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 lnSpcReduction="10000"/>
          </a:bodyPr>
          <a:lstStyle/>
          <a:p>
            <a:r>
              <a:rPr lang="en-ZA" sz="2400" dirty="0" smtClean="0"/>
              <a:t>Technology roadmap available (separate presentation)</a:t>
            </a:r>
          </a:p>
          <a:p>
            <a:r>
              <a:rPr lang="en-ZA" sz="2400" dirty="0" smtClean="0"/>
              <a:t>Hub basic </a:t>
            </a:r>
            <a:r>
              <a:rPr lang="en-ZA" sz="2400" dirty="0" err="1" smtClean="0"/>
              <a:t>config</a:t>
            </a:r>
            <a:r>
              <a:rPr lang="en-ZA" sz="2400" dirty="0" smtClean="0"/>
              <a:t> done; metadata management outstanding; branding issues</a:t>
            </a:r>
          </a:p>
          <a:p>
            <a:r>
              <a:rPr lang="en-ZA" sz="2400" dirty="0" smtClean="0"/>
              <a:t>Working </a:t>
            </a:r>
            <a:r>
              <a:rPr lang="en-ZA" sz="2400" dirty="0"/>
              <a:t>on </a:t>
            </a:r>
            <a:r>
              <a:rPr lang="en-ZA" sz="2400" dirty="0" smtClean="0"/>
              <a:t>DevOps-like </a:t>
            </a:r>
            <a:r>
              <a:rPr lang="en-ZA" sz="2400" dirty="0"/>
              <a:t>deployment</a:t>
            </a:r>
          </a:p>
          <a:p>
            <a:endParaRPr lang="en-ZA" sz="2400" dirty="0" smtClean="0"/>
          </a:p>
          <a:p>
            <a:r>
              <a:rPr lang="en-ZA" sz="2400" dirty="0"/>
              <a:t>Participation </a:t>
            </a:r>
            <a:r>
              <a:rPr lang="en-ZA" sz="2400" dirty="0" smtClean="0"/>
              <a:t>Agreement</a:t>
            </a:r>
          </a:p>
          <a:p>
            <a:pPr lvl="1"/>
            <a:r>
              <a:rPr lang="en-ZA" sz="2200" dirty="0" smtClean="0"/>
              <a:t>Technology agnostic (SAML2, RADIUS, ??)</a:t>
            </a:r>
          </a:p>
          <a:p>
            <a:pPr lvl="1"/>
            <a:r>
              <a:rPr lang="en-ZA" sz="2200" dirty="0" smtClean="0"/>
              <a:t>Will need to be signed before your metadata gets added to hub-and-spoke federation</a:t>
            </a:r>
          </a:p>
          <a:p>
            <a:endParaRPr lang="en-ZA" sz="2400" dirty="0" smtClean="0"/>
          </a:p>
          <a:p>
            <a:r>
              <a:rPr lang="en-ZA" sz="2400" dirty="0" smtClean="0"/>
              <a:t>Metadata Registration Practice Statement</a:t>
            </a:r>
          </a:p>
          <a:p>
            <a:r>
              <a:rPr lang="en-ZA" sz="2400" dirty="0" smtClean="0"/>
              <a:t>Privacy statement</a:t>
            </a:r>
          </a:p>
        </p:txBody>
      </p:sp>
      <p:sp>
        <p:nvSpPr>
          <p:cNvPr id="6" name="Rounded Rectangular Callout 5"/>
          <p:cNvSpPr/>
          <p:nvPr/>
        </p:nvSpPr>
        <p:spPr>
          <a:xfrm>
            <a:off x="8106031" y="5315445"/>
            <a:ext cx="3006811" cy="1219200"/>
          </a:xfrm>
          <a:prstGeom prst="wedgeRoundRectCallout">
            <a:avLst>
              <a:gd name="adj1" fmla="val -83924"/>
              <a:gd name="adj2" fmla="val -60222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t"/>
          <a:lstStyle/>
          <a:p>
            <a:pPr algn="ctr"/>
            <a:r>
              <a:rPr lang="en-ZA" dirty="0" smtClean="0"/>
              <a:t>Key to inter-federation trust model. Required to join </a:t>
            </a:r>
            <a:endParaRPr lang="en-ZA" dirty="0"/>
          </a:p>
        </p:txBody>
      </p:sp>
      <p:pic>
        <p:nvPicPr>
          <p:cNvPr id="1028" name="Picture 4" descr="https://wiki.edugain.org/bluespice-skin/edugain/eduGAIN-logo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99811" y="5984748"/>
            <a:ext cx="1619250" cy="40005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10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3</a:t>
            </a:fld>
            <a:endParaRPr lang="en-ZA"/>
          </a:p>
        </p:txBody>
      </p:sp>
      <p:sp>
        <p:nvSpPr>
          <p:cNvPr id="5" name="Rounded Rectangular Callout 4"/>
          <p:cNvSpPr/>
          <p:nvPr/>
        </p:nvSpPr>
        <p:spPr>
          <a:xfrm>
            <a:off x="8572500" y="2006600"/>
            <a:ext cx="2159000" cy="1028700"/>
          </a:xfrm>
          <a:prstGeom prst="wedgeRoundRectCallout">
            <a:avLst>
              <a:gd name="adj1" fmla="val -45145"/>
              <a:gd name="adj2" fmla="val 73611"/>
              <a:gd name="adj3" fmla="val 16667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2052" name="Picture 4" descr="https://www.eduroam.org/wp-content/uploads/2015/06/eduroam_trans_200pix.pn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29135" y="2106612"/>
            <a:ext cx="1905000" cy="82867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38772900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Website &amp; Branding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pPr>
              <a:lnSpc>
                <a:spcPct val="150000"/>
              </a:lnSpc>
            </a:pPr>
            <a:r>
              <a:rPr lang="en-ZA" sz="2400" dirty="0" smtClean="0"/>
              <a:t>Completely replace the current web page, with more emphasis on end users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Draft site structure produced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Some design work done, but stalled by branding issues</a:t>
            </a:r>
          </a:p>
          <a:p>
            <a:pPr>
              <a:lnSpc>
                <a:spcPct val="150000"/>
              </a:lnSpc>
            </a:pPr>
            <a:r>
              <a:rPr lang="en-ZA" sz="2400" dirty="0" smtClean="0"/>
              <a:t>Some content produced, but waiting for a web site to put it on…</a:t>
            </a:r>
            <a:endParaRPr lang="en-ZA" sz="2400" dirty="0"/>
          </a:p>
        </p:txBody>
      </p:sp>
      <p:sp>
        <p:nvSpPr>
          <p:cNvPr id="23" name="Rounded Rectangular Callout 22"/>
          <p:cNvSpPr/>
          <p:nvPr/>
        </p:nvSpPr>
        <p:spPr>
          <a:xfrm>
            <a:off x="2594919" y="1548713"/>
            <a:ext cx="5717059" cy="3674075"/>
          </a:xfrm>
          <a:prstGeom prst="wedgeRoundRectCallout">
            <a:avLst>
              <a:gd name="adj1" fmla="val 62094"/>
              <a:gd name="adj2" fmla="val -6409"/>
              <a:gd name="adj3" fmla="val 16667"/>
            </a:avLst>
          </a:prstGeom>
          <a:solidFill>
            <a:schemeClr val="bg1">
              <a:lumMod val="85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ZA"/>
          </a:p>
        </p:txBody>
      </p:sp>
      <p:pic>
        <p:nvPicPr>
          <p:cNvPr id="24" name="Picture 23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819503" y="1845276"/>
            <a:ext cx="3267889" cy="2932670"/>
          </a:xfrm>
          <a:prstGeom prst="rect">
            <a:avLst/>
          </a:prstGeom>
        </p:spPr>
      </p:pic>
      <p:sp>
        <p:nvSpPr>
          <p:cNvPr id="25" name="TextBox 24"/>
          <p:cNvSpPr txBox="1"/>
          <p:nvPr/>
        </p:nvSpPr>
        <p:spPr>
          <a:xfrm>
            <a:off x="7087392" y="3424428"/>
            <a:ext cx="601362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000" dirty="0" smtClean="0">
                <a:ln>
                  <a:solidFill>
                    <a:schemeClr val="accent3">
                      <a:lumMod val="75000"/>
                    </a:schemeClr>
                  </a:solidFill>
                </a:ln>
                <a:solidFill>
                  <a:srgbClr val="92D050"/>
                </a:solidFill>
                <a:effectLst>
                  <a:glow rad="101600">
                    <a:schemeClr val="accent3">
                      <a:satMod val="175000"/>
                      <a:alpha val="40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✔</a:t>
            </a:r>
            <a:endParaRPr lang="en-ZA" sz="4000" dirty="0">
              <a:ln>
                <a:solidFill>
                  <a:schemeClr val="accent3">
                    <a:lumMod val="75000"/>
                  </a:schemeClr>
                </a:solidFill>
              </a:ln>
              <a:solidFill>
                <a:srgbClr val="92D050"/>
              </a:solidFill>
              <a:effectLst>
                <a:glow rad="101600">
                  <a:schemeClr val="accent3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6" name="TextBox 25"/>
          <p:cNvSpPr txBox="1"/>
          <p:nvPr/>
        </p:nvSpPr>
        <p:spPr>
          <a:xfrm>
            <a:off x="5189838" y="3424428"/>
            <a:ext cx="535459" cy="76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✘</a:t>
            </a:r>
            <a:endParaRPr lang="en-ZA" sz="4400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7" name="TextBox 26"/>
          <p:cNvSpPr txBox="1"/>
          <p:nvPr/>
        </p:nvSpPr>
        <p:spPr>
          <a:xfrm>
            <a:off x="5212888" y="2251274"/>
            <a:ext cx="535459" cy="7671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400" dirty="0">
                <a:ln>
                  <a:solidFill>
                    <a:srgbClr val="FF0000"/>
                  </a:solidFill>
                </a:ln>
                <a:solidFill>
                  <a:srgbClr val="C00000"/>
                </a:solidFill>
                <a:effectLst>
                  <a:glow rad="101600">
                    <a:schemeClr val="accent6">
                      <a:satMod val="175000"/>
                      <a:alpha val="40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✘</a:t>
            </a:r>
            <a:endParaRPr lang="en-ZA" sz="4400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1016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28" name="TextBox 27"/>
          <p:cNvSpPr txBox="1"/>
          <p:nvPr/>
        </p:nvSpPr>
        <p:spPr>
          <a:xfrm>
            <a:off x="5185717" y="4137381"/>
            <a:ext cx="535459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ZA" sz="4800" b="1" dirty="0" smtClean="0">
                <a:ln w="22225">
                  <a:solidFill>
                    <a:schemeClr val="accent2"/>
                  </a:solidFill>
                  <a:prstDash val="solid"/>
                </a:ln>
                <a:solidFill>
                  <a:schemeClr val="accent2">
                    <a:lumMod val="40000"/>
                    <a:lumOff val="60000"/>
                  </a:schemeClr>
                </a:solidFill>
                <a:effectLst>
                  <a:glow rad="139700">
                    <a:schemeClr val="accent2">
                      <a:satMod val="175000"/>
                      <a:alpha val="40000"/>
                    </a:schemeClr>
                  </a:glow>
                </a:effectLst>
                <a:latin typeface="Arial Unicode MS" panose="020B0604020202020204" pitchFamily="34" charset="-128"/>
                <a:ea typeface="Arial Unicode MS" panose="020B0604020202020204" pitchFamily="34" charset="-128"/>
                <a:cs typeface="Arial Unicode MS" panose="020B0604020202020204" pitchFamily="34" charset="-128"/>
              </a:rPr>
              <a:t>?</a:t>
            </a:r>
            <a:endParaRPr lang="en-ZA" sz="4800" b="1" dirty="0">
              <a:ln>
                <a:solidFill>
                  <a:srgbClr val="FF0000"/>
                </a:solidFill>
              </a:ln>
              <a:solidFill>
                <a:srgbClr val="C00000"/>
              </a:solidFill>
              <a:effectLst>
                <a:glow rad="139700">
                  <a:schemeClr val="accent2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32" name="Slide Number Placeholder 3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4</a:t>
            </a:fld>
            <a:endParaRPr lang="en-ZA"/>
          </a:p>
        </p:txBody>
      </p:sp>
      <p:sp useBgFill="1">
        <p:nvSpPr>
          <p:cNvPr id="33" name="TextBox 32"/>
          <p:cNvSpPr txBox="1"/>
          <p:nvPr/>
        </p:nvSpPr>
        <p:spPr>
          <a:xfrm>
            <a:off x="9056551" y="2941332"/>
            <a:ext cx="2435362" cy="461665"/>
          </a:xfrm>
          <a:prstGeom prst="rect">
            <a:avLst/>
          </a:prstGeom>
        </p:spPr>
        <p:txBody>
          <a:bodyPr wrap="square" lIns="0" rtlCol="0">
            <a:spAutoFit/>
          </a:bodyPr>
          <a:lstStyle/>
          <a:p>
            <a:r>
              <a:rPr lang="en-ZA" sz="2400" b="1" dirty="0"/>
              <a:t>branding issues</a:t>
            </a:r>
          </a:p>
        </p:txBody>
      </p:sp>
      <p:sp>
        <p:nvSpPr>
          <p:cNvPr id="4" name="Cloud Callout 3"/>
          <p:cNvSpPr/>
          <p:nvPr/>
        </p:nvSpPr>
        <p:spPr>
          <a:xfrm>
            <a:off x="72937" y="121133"/>
            <a:ext cx="3721684" cy="3583428"/>
          </a:xfrm>
          <a:prstGeom prst="cloudCallout">
            <a:avLst>
              <a:gd name="adj1" fmla="val 73325"/>
              <a:gd name="adj2" fmla="val 32060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26" name="Picture 2" descr="http://i.ebayimg.com/00/s/MjU4WDE5NQ==/z/wK8AAOSwvhtXOaX9/$_20.JPG?set_id=880000400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54324" y="560980"/>
            <a:ext cx="1857375" cy="24574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32" name="Picture 8" descr="http://www.techwarelabs.com/wp-content/gallery/companies/20100706191116_sapphire-logo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3400" y="1046481"/>
            <a:ext cx="2609442" cy="16874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090761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6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2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0" presetID="1" presetClass="exit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2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4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6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58" presetID="1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" grpId="0" animBg="1"/>
      <p:bldP spid="23" grpId="1" animBg="1"/>
      <p:bldP spid="25" grpId="0"/>
      <p:bldP spid="25" grpId="1"/>
      <p:bldP spid="26" grpId="0"/>
      <p:bldP spid="26" grpId="1"/>
      <p:bldP spid="27" grpId="0"/>
      <p:bldP spid="27" grpId="1"/>
      <p:bldP spid="28" grpId="0"/>
      <p:bldP spid="28" grpId="1"/>
      <p:bldP spid="33" grpId="0" animBg="1"/>
      <p:bldP spid="4" grpId="0" animBg="1"/>
      <p:bldP spid="4" grpId="1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 smtClean="0"/>
              <a:t>Things to think about</a:t>
            </a:r>
            <a:endParaRPr lang="en-Z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r>
              <a:rPr lang="en-ZA" sz="2400" dirty="0" smtClean="0"/>
              <a:t>Where will your identity information will come from?</a:t>
            </a:r>
          </a:p>
          <a:p>
            <a:pPr lvl="1"/>
            <a:r>
              <a:rPr lang="en-ZA" sz="2200" dirty="0" smtClean="0"/>
              <a:t>In general, one identity provider per organisation</a:t>
            </a:r>
          </a:p>
          <a:p>
            <a:pPr lvl="1"/>
            <a:r>
              <a:rPr lang="en-ZA" sz="2200" dirty="0" smtClean="0"/>
              <a:t>Needs to know/be able to generate SAFIRE attributes</a:t>
            </a:r>
          </a:p>
          <a:p>
            <a:pPr lvl="1"/>
            <a:endParaRPr lang="en-ZA" sz="2000" dirty="0" smtClean="0"/>
          </a:p>
          <a:p>
            <a:r>
              <a:rPr lang="en-ZA" sz="2400" dirty="0"/>
              <a:t>C</a:t>
            </a:r>
            <a:r>
              <a:rPr lang="en-ZA" sz="2400" dirty="0" smtClean="0"/>
              <a:t>an you produce an </a:t>
            </a:r>
            <a:r>
              <a:rPr lang="en-ZA" sz="2400" dirty="0"/>
              <a:t>I</a:t>
            </a:r>
            <a:r>
              <a:rPr lang="en-ZA" sz="2400" dirty="0" smtClean="0"/>
              <a:t>dentity </a:t>
            </a:r>
            <a:r>
              <a:rPr lang="en-ZA" sz="2400" dirty="0"/>
              <a:t>M</a:t>
            </a:r>
            <a:r>
              <a:rPr lang="en-ZA" sz="2400" dirty="0" smtClean="0"/>
              <a:t>anagement </a:t>
            </a:r>
            <a:r>
              <a:rPr lang="en-ZA" sz="2400" dirty="0"/>
              <a:t>P</a:t>
            </a:r>
            <a:r>
              <a:rPr lang="en-ZA" sz="2400" dirty="0" smtClean="0"/>
              <a:t>ractice Statement for your </a:t>
            </a:r>
            <a:r>
              <a:rPr lang="en-ZA" sz="2400" dirty="0" err="1" smtClean="0"/>
              <a:t>IdP</a:t>
            </a:r>
            <a:r>
              <a:rPr lang="en-ZA" sz="2400" dirty="0" smtClean="0"/>
              <a:t>?</a:t>
            </a:r>
          </a:p>
          <a:p>
            <a:pPr lvl="1"/>
            <a:r>
              <a:rPr lang="en-ZA" sz="2200" dirty="0" smtClean="0"/>
              <a:t>Do you have documentation that explains who you grant access to and why?</a:t>
            </a:r>
          </a:p>
          <a:p>
            <a:pPr lvl="1"/>
            <a:r>
              <a:rPr lang="en-ZA" sz="2200" dirty="0" smtClean="0"/>
              <a:t>Can (parts of) it be made public?</a:t>
            </a:r>
          </a:p>
          <a:p>
            <a:pPr lvl="1"/>
            <a:r>
              <a:rPr lang="en-ZA" sz="2200" dirty="0" smtClean="0"/>
              <a:t>Part of the inter-federation trust model – is increasingly being requested by big science providers</a:t>
            </a:r>
          </a:p>
          <a:p>
            <a:pPr lvl="1"/>
            <a:endParaRPr lang="en-ZA" dirty="0" smtClean="0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5</a:t>
            </a:fld>
            <a:endParaRPr lang="en-ZA"/>
          </a:p>
        </p:txBody>
      </p:sp>
    </p:spTree>
    <p:extLst>
      <p:ext uri="{BB962C8B-B14F-4D97-AF65-F5344CB8AC3E}">
        <p14:creationId xmlns:p14="http://schemas.microsoft.com/office/powerpoint/2010/main" val="7406437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ZA" dirty="0"/>
              <a:t>Things to think about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>
            <a:normAutofit/>
          </a:bodyPr>
          <a:lstStyle/>
          <a:p>
            <a:r>
              <a:rPr lang="en-ZA" sz="2400" dirty="0" smtClean="0"/>
              <a:t>What are you doing about ORCID?</a:t>
            </a:r>
            <a:endParaRPr lang="en-ZA" sz="2400" dirty="0"/>
          </a:p>
          <a:p>
            <a:pPr lvl="1"/>
            <a:r>
              <a:rPr lang="en-ZA" sz="2200" dirty="0" smtClean="0"/>
              <a:t>Will be supported by SAFIRE, but not SAFIRE-specific</a:t>
            </a:r>
          </a:p>
          <a:p>
            <a:pPr lvl="1"/>
            <a:r>
              <a:rPr lang="en-ZA" sz="2200" dirty="0" smtClean="0"/>
              <a:t>NRF </a:t>
            </a:r>
            <a:r>
              <a:rPr lang="en-ZA" sz="2200" dirty="0"/>
              <a:t>are considering mandating ORCID identifiers </a:t>
            </a:r>
            <a:r>
              <a:rPr lang="en-ZA" sz="2200" dirty="0" smtClean="0"/>
              <a:t>for all </a:t>
            </a:r>
            <a:r>
              <a:rPr lang="en-ZA" sz="2200" dirty="0"/>
              <a:t>research grant applications</a:t>
            </a:r>
          </a:p>
          <a:p>
            <a:pPr lvl="1"/>
            <a:r>
              <a:rPr lang="en-ZA" sz="2200" dirty="0"/>
              <a:t>If you aren’t already, speak to your library </a:t>
            </a:r>
            <a:r>
              <a:rPr lang="en-ZA" sz="2200" dirty="0" smtClean="0"/>
              <a:t>and/or research </a:t>
            </a:r>
            <a:r>
              <a:rPr lang="en-ZA" sz="2200" dirty="0"/>
              <a:t>office about </a:t>
            </a:r>
            <a:r>
              <a:rPr lang="en-ZA" sz="2200" dirty="0" smtClean="0"/>
              <a:t>this</a:t>
            </a:r>
            <a:endParaRPr lang="en-ZA" sz="22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816C73-210A-41C5-B827-B7540F9CA7FC}" type="slidenum">
              <a:rPr lang="en-ZA" smtClean="0"/>
              <a:t>6</a:t>
            </a:fld>
            <a:endParaRPr lang="en-ZA"/>
          </a:p>
        </p:txBody>
      </p:sp>
      <p:pic>
        <p:nvPicPr>
          <p:cNvPr id="5" name="Picture 2" descr="http://orcid.org" title="ORCID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 bwMode="auto">
          <a:xfrm>
            <a:off x="6917268" y="4136488"/>
            <a:ext cx="1219200" cy="1219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6450807" y="5439385"/>
            <a:ext cx="2152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ZA" sz="2000" b="1" dirty="0" smtClean="0">
                <a:solidFill>
                  <a:srgbClr val="A6CE39"/>
                </a:solidFill>
              </a:rPr>
              <a:t>http</a:t>
            </a:r>
            <a:r>
              <a:rPr lang="en-ZA" sz="2000" b="1" dirty="0">
                <a:solidFill>
                  <a:srgbClr val="A6CE39"/>
                </a:solidFill>
              </a:rPr>
              <a:t>://</a:t>
            </a:r>
            <a:r>
              <a:rPr lang="en-ZA" sz="2000" b="1" dirty="0" smtClean="0">
                <a:solidFill>
                  <a:srgbClr val="A6CE39"/>
                </a:solidFill>
              </a:rPr>
              <a:t>orcid.org/</a:t>
            </a:r>
            <a:endParaRPr lang="en-ZA" sz="2000" b="1" dirty="0">
              <a:solidFill>
                <a:srgbClr val="A6CE39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433153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2000"/>
                            </p:stCondLst>
                            <p:childTnLst>
                              <p:par>
                                <p:cTn id="22" presetID="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theme/theme1.xml><?xml version="1.0" encoding="utf-8"?>
<a:theme xmlns:a="http://schemas.openxmlformats.org/drawingml/2006/main" name="SAFIRE">
  <a:themeElements>
    <a:clrScheme name="SAFIRE">
      <a:dk1>
        <a:srgbClr val="000000"/>
      </a:dk1>
      <a:lt1>
        <a:srgbClr val="FFFFFF"/>
      </a:lt1>
      <a:dk2>
        <a:srgbClr val="545454"/>
      </a:dk2>
      <a:lt2>
        <a:srgbClr val="BFBFBF"/>
      </a:lt2>
      <a:accent1>
        <a:srgbClr val="A77FB2"/>
      </a:accent1>
      <a:accent2>
        <a:srgbClr val="FAB900"/>
      </a:accent2>
      <a:accent3>
        <a:srgbClr val="90BB23"/>
      </a:accent3>
      <a:accent4>
        <a:srgbClr val="EE7008"/>
      </a:accent4>
      <a:accent5>
        <a:srgbClr val="6A488E"/>
      </a:accent5>
      <a:accent6>
        <a:srgbClr val="D5393D"/>
      </a:accent6>
      <a:hlink>
        <a:srgbClr val="90BB23"/>
      </a:hlink>
      <a:folHlink>
        <a:srgbClr val="EE7008"/>
      </a:folHlink>
    </a:clrScheme>
    <a:fontScheme name="Frame">
      <a:maj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Frame">
      <a:fillStyleLst>
        <a:solidFill>
          <a:schemeClr val="phClr"/>
        </a:solidFill>
        <a:solidFill>
          <a:schemeClr val="phClr">
            <a:tint val="65000"/>
          </a:schemeClr>
        </a:solidFill>
        <a:solidFill>
          <a:schemeClr val="phClr">
            <a:shade val="80000"/>
            <a:satMod val="150000"/>
          </a:schemeClr>
        </a:solidFill>
      </a:fillStyleLst>
      <a:lnStyleLst>
        <a:ln w="9525" cap="flat" cmpd="sng" algn="ctr">
          <a:solidFill>
            <a:schemeClr val="phClr"/>
          </a:solidFill>
          <a:prstDash val="solid"/>
        </a:ln>
        <a:ln w="10795" cap="flat" cmpd="sng" algn="ctr">
          <a:solidFill>
            <a:schemeClr val="phClr"/>
          </a:solidFill>
          <a:prstDash val="solid"/>
        </a:ln>
        <a:ln w="17145" cap="flat" cmpd="sng" algn="ctr">
          <a:solidFill>
            <a:schemeClr val="phClr">
              <a:shade val="95000"/>
              <a:alpha val="50000"/>
              <a:satMod val="150000"/>
            </a:schemeClr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44450" dist="1397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twoPt" dir="tl"/>
          </a:scene3d>
          <a:sp3d prstMaterial="flat">
            <a:bevelT w="12700" h="25400" prst="coolSlant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20000"/>
                <a:lumMod val="102000"/>
              </a:schemeClr>
            </a:gs>
            <a:gs pos="48000">
              <a:schemeClr val="phClr">
                <a:tint val="98000"/>
                <a:shade val="90000"/>
                <a:satMod val="110000"/>
                <a:lumMod val="103000"/>
              </a:schemeClr>
            </a:gs>
            <a:gs pos="100000">
              <a:schemeClr val="phClr">
                <a:tint val="98000"/>
                <a:shade val="80000"/>
                <a:satMod val="10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SAFIRE.potx" id="{25C596E8-CD16-4387-BE4F-F6D96E7BFF78}" vid="{E46B6130-C475-4914-9B3A-AA3CF261406B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SAFIRE</Template>
  <TotalTime>205</TotalTime>
  <Words>269</Words>
  <Application>Microsoft Office PowerPoint</Application>
  <PresentationFormat>Widescreen</PresentationFormat>
  <Paragraphs>53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2" baseType="lpstr">
      <vt:lpstr>Arial Unicode MS</vt:lpstr>
      <vt:lpstr>Calibri</vt:lpstr>
      <vt:lpstr>Corbel</vt:lpstr>
      <vt:lpstr>Eurostile LT Std Ext Two</vt:lpstr>
      <vt:lpstr>Wingdings 2</vt:lpstr>
      <vt:lpstr>SAFIRE</vt:lpstr>
      <vt:lpstr>South African Identity Federation</vt:lpstr>
      <vt:lpstr>Governance</vt:lpstr>
      <vt:lpstr>Technology</vt:lpstr>
      <vt:lpstr>Website &amp; Branding</vt:lpstr>
      <vt:lpstr>Things to think about</vt:lpstr>
      <vt:lpstr>Things to think about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South African Identity Federation</dc:title>
  <dc:creator>Guy Halse</dc:creator>
  <cp:lastModifiedBy>Guy Halse</cp:lastModifiedBy>
  <cp:revision>22</cp:revision>
  <dcterms:created xsi:type="dcterms:W3CDTF">2016-08-15T07:14:18Z</dcterms:created>
  <dcterms:modified xsi:type="dcterms:W3CDTF">2016-09-16T13:42:42Z</dcterms:modified>
</cp:coreProperties>
</file>